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svg" ContentType="image/sv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81" r:id="rId3"/>
    <p:sldId id="288" r:id="rId4"/>
    <p:sldId id="289" r:id="rId5"/>
    <p:sldId id="285" r:id="rId6"/>
    <p:sldId id="290" r:id="rId7"/>
    <p:sldId id="286" r:id="rId8"/>
    <p:sldId id="291" r:id="rId9"/>
    <p:sldId id="292" r:id="rId10"/>
    <p:sldId id="293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70" d="100"/>
          <a:sy n="70" d="100"/>
        </p:scale>
        <p:origin x="-2070" y="-10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8/11/2020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 cit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r-HR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ili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r-HR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8/11/2020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44297F99-892B-4244-84CD-EB53F077F931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564772" y="0"/>
            <a:ext cx="637667" cy="634154"/>
          </a:xfrm>
          <a:prstGeom prst="rect">
            <a:avLst/>
          </a:prstGeom>
          <a:scene3d>
            <a:camera prst="perspectiveLeft"/>
            <a:lightRig rig="threePt" dir="t"/>
          </a:scene3d>
          <a:sp3d>
            <a:bevelT/>
          </a:sp3d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xmlns="" id="{5D8437B7-C7A9-4B58-A3E8-4DC70EF2924D}"/>
              </a:ext>
            </a:extLst>
          </p:cNvPr>
          <p:cNvSpPr txBox="1"/>
          <p:nvPr userDrawn="1"/>
        </p:nvSpPr>
        <p:spPr>
          <a:xfrm>
            <a:off x="0" y="6339419"/>
            <a:ext cx="1910574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hr-HR" sz="2400" b="1" dirty="0">
                <a:ln w="9525">
                  <a:solidFill>
                    <a:srgbClr val="C000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Biologija 8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32.png"/><Relationship Id="rId7" Type="http://schemas.openxmlformats.org/officeDocument/2006/relationships/hyperlink" Target="https://svgsilh.com/image/37263.html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5" Type="http://schemas.openxmlformats.org/officeDocument/2006/relationships/image" Target="../media/image33.png"/><Relationship Id="rId4" Type="http://schemas.openxmlformats.org/officeDocument/2006/relationships/hyperlink" Target="https://svgsilh.com/image/310380.htm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hyperlink" Target="http://pngimg.com/download/20983" TargetMode="External"/><Relationship Id="rId3" Type="http://schemas.openxmlformats.org/officeDocument/2006/relationships/image" Target="../media/image13.png"/><Relationship Id="rId7" Type="http://schemas.openxmlformats.org/officeDocument/2006/relationships/hyperlink" Target="https://en.wikipedia.org/wiki/Platter_(dinner)" TargetMode="External"/><Relationship Id="rId12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11" Type="http://schemas.openxmlformats.org/officeDocument/2006/relationships/hyperlink" Target="https://pxhere.com/en/photo/806819" TargetMode="External"/><Relationship Id="rId5" Type="http://schemas.openxmlformats.org/officeDocument/2006/relationships/hyperlink" Target="https://pxhere.com/en/photo/140270" TargetMode="External"/><Relationship Id="rId10" Type="http://schemas.openxmlformats.org/officeDocument/2006/relationships/image" Target="../media/image17.jpeg"/><Relationship Id="rId4" Type="http://schemas.openxmlformats.org/officeDocument/2006/relationships/image" Target="../media/image14.jpeg"/><Relationship Id="rId9" Type="http://schemas.openxmlformats.org/officeDocument/2006/relationships/hyperlink" Target="https://askanesthetician.wordpress.com/2010/11/23/fragrance-in-skincare-products-bad-for-your-skin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hyperlink" Target="https://www.e-sfera.hr/dodatni-digitalni-sadrzaji/f23d3b4a-1ab4-456c-bcf0-7ef06f106390/" TargetMode="External"/><Relationship Id="rId4" Type="http://schemas.openxmlformats.org/officeDocument/2006/relationships/hyperlink" Target="http://www.allwhitebackground.com/coffee.html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eautyglimpse.com/smelling-right-tricks-hit-upon-signature-scent/" TargetMode="External"/><Relationship Id="rId7" Type="http://schemas.openxmlformats.org/officeDocument/2006/relationships/hyperlink" Target="https://www.flickr.com/photos/eneas/8095490278/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hyperlink" Target="https://clamorworld.com/tips-how-to-get-rid-of-body-odour/" TargetMode="External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es.wiktionary.org/wiki/palma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view-image.php?image=127251&amp;picture=a-baby-foot" TargetMode="Externa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6" descr="woman with white ice cream on her mout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42912" y="0"/>
            <a:ext cx="5283513" cy="6858000"/>
          </a:xfrm>
          <a:prstGeom prst="rect">
            <a:avLst/>
          </a:prstGeom>
          <a:noFill/>
        </p:spPr>
      </p:pic>
      <p:pic>
        <p:nvPicPr>
          <p:cNvPr id="10242" name="Picture 2" descr="woman smelling on yellow flow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xmlns="" id="{4C594E88-39FC-4F83-A345-9F17D7D281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54044" y="4257174"/>
            <a:ext cx="6818051" cy="2224019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</a:bodyPr>
          <a:lstStyle/>
          <a:p>
            <a:pPr algn="ctr"/>
            <a:r>
              <a:rPr lang="hr-HR" b="1" cap="none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OSJETILA NAM POMAŽU U SNALAŽENJU U SVIJETU</a:t>
            </a:r>
            <a:br>
              <a:rPr lang="hr-HR" b="1" cap="none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hr-HR" b="1" cap="none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- Okus i miris -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D893F66B-D68C-48DC-87CF-407E3F17EF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980" r="6696"/>
          <a:stretch/>
        </p:blipFill>
        <p:spPr>
          <a:xfrm>
            <a:off x="7585881" y="396847"/>
            <a:ext cx="1302924" cy="148654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4A9781DA-D92A-44DB-ACF0-59660317E2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783" y="396567"/>
            <a:ext cx="1378425" cy="152488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1348575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Naslov 1">
            <a:extLst>
              <a:ext uri="{FF2B5EF4-FFF2-40B4-BE49-F238E27FC236}">
                <a16:creationId xmlns:a16="http://schemas.microsoft.com/office/drawing/2014/main" xmlns="" id="{ACDF0CB1-4E1B-43C7-8174-1AD1AE1FF08E}"/>
              </a:ext>
            </a:extLst>
          </p:cNvPr>
          <p:cNvSpPr txBox="1">
            <a:spLocks/>
          </p:cNvSpPr>
          <p:nvPr/>
        </p:nvSpPr>
        <p:spPr bwMode="gray">
          <a:xfrm>
            <a:off x="316897" y="3271954"/>
            <a:ext cx="2876540" cy="1890214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Lijekovi protiv bolova mogu </a:t>
            </a:r>
            <a:r>
              <a:rPr lang="hr-HR" sz="2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blokirati </a:t>
            </a:r>
            <a:r>
              <a:rPr lang="hr-HR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prijenos živčanog impulsa na mjestu nastanka boli prema mozgu.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AAD363B5-94A2-47E2-9432-C857821B53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025" y="775442"/>
            <a:ext cx="2686284" cy="178973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Naslov 1">
            <a:extLst>
              <a:ext uri="{FF2B5EF4-FFF2-40B4-BE49-F238E27FC236}">
                <a16:creationId xmlns:a16="http://schemas.microsoft.com/office/drawing/2014/main" xmlns="" id="{A75DC07A-A3D5-4664-B5EE-2A9A10CF89B1}"/>
              </a:ext>
            </a:extLst>
          </p:cNvPr>
          <p:cNvSpPr txBox="1">
            <a:spLocks/>
          </p:cNvSpPr>
          <p:nvPr/>
        </p:nvSpPr>
        <p:spPr bwMode="gray">
          <a:xfrm>
            <a:off x="6837680" y="213361"/>
            <a:ext cx="4429759" cy="145695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Za vrijeme tjelovježbe tijelo izlučuje </a:t>
            </a:r>
            <a:r>
              <a:rPr lang="hr-HR" sz="20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endorfine</a:t>
            </a:r>
            <a:r>
              <a:rPr lang="hr-HR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(„hormone sreće”) što je važno i za psihičko, a ne samo fizičko zdravlje.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D5D72209-8E6F-423F-B0C9-5B993F62E7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9723120" y="1899920"/>
            <a:ext cx="2468880" cy="4937760"/>
          </a:xfrm>
          <a:prstGeom prst="rect">
            <a:avLst/>
          </a:prstGeom>
        </p:spPr>
      </p:pic>
      <p:pic>
        <p:nvPicPr>
          <p:cNvPr id="7" name="Grafika 6">
            <a:extLst>
              <a:ext uri="{FF2B5EF4-FFF2-40B4-BE49-F238E27FC236}">
                <a16:creationId xmlns:a16="http://schemas.microsoft.com/office/drawing/2014/main" xmlns="" id="{765B3628-3019-4B77-8CAB-3327AA2F76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tretch>
            <a:fillRect/>
          </a:stretch>
        </p:blipFill>
        <p:spPr>
          <a:xfrm>
            <a:off x="4757623" y="3952240"/>
            <a:ext cx="5616806" cy="2895600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4FF8D908-0466-426E-8808-696280B395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92881" y="1086224"/>
            <a:ext cx="2294334" cy="345010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3157933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1">
            <a:extLst>
              <a:ext uri="{FF2B5EF4-FFF2-40B4-BE49-F238E27FC236}">
                <a16:creationId xmlns:a16="http://schemas.microsoft.com/office/drawing/2014/main" xmlns="" id="{5C372645-8DEF-4C1B-8899-B9D0B6102F0B}"/>
              </a:ext>
            </a:extLst>
          </p:cNvPr>
          <p:cNvSpPr txBox="1">
            <a:spLocks/>
          </p:cNvSpPr>
          <p:nvPr/>
        </p:nvSpPr>
        <p:spPr bwMode="gray">
          <a:xfrm>
            <a:off x="285564" y="1060314"/>
            <a:ext cx="8325776" cy="1869317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000" b="1" spc="50" dirty="0">
                <a:ln w="0"/>
                <a:solidFill>
                  <a:schemeClr val="tx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Mišićni organ važan za miješanje hrane, oblikovanje zalogaja, gutanje i </a:t>
            </a:r>
            <a:r>
              <a:rPr lang="hr-HR" sz="2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osjetilni organ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Na sluznici površine jezika je mnoštvo </a:t>
            </a:r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osjetilnih stanica za okus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Površina jezika je naborana i izbrazdana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Postoji 5 glavnih okusa: slatko, slano, kiselo, gorko i umami</a:t>
            </a:r>
          </a:p>
        </p:txBody>
      </p:sp>
      <p:sp>
        <p:nvSpPr>
          <p:cNvPr id="7" name="Naslov 1">
            <a:extLst>
              <a:ext uri="{FF2B5EF4-FFF2-40B4-BE49-F238E27FC236}">
                <a16:creationId xmlns:a16="http://schemas.microsoft.com/office/drawing/2014/main" xmlns="" id="{A3C01AEE-CDF1-47E7-B33B-CC5718E7F9EB}"/>
              </a:ext>
            </a:extLst>
          </p:cNvPr>
          <p:cNvSpPr txBox="1">
            <a:spLocks/>
          </p:cNvSpPr>
          <p:nvPr/>
        </p:nvSpPr>
        <p:spPr bwMode="gray">
          <a:xfrm>
            <a:off x="285564" y="202090"/>
            <a:ext cx="975065" cy="625875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JEZIK</a:t>
            </a:r>
            <a:endParaRPr lang="hr-HR" sz="2400" b="1" spc="50" dirty="0">
              <a:ln w="0"/>
              <a:solidFill>
                <a:schemeClr val="tx1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8" name="Naslov 1">
            <a:extLst>
              <a:ext uri="{FF2B5EF4-FFF2-40B4-BE49-F238E27FC236}">
                <a16:creationId xmlns:a16="http://schemas.microsoft.com/office/drawing/2014/main" xmlns="" id="{0645FAAC-302E-47A6-A3E5-E697E2D3C788}"/>
              </a:ext>
            </a:extLst>
          </p:cNvPr>
          <p:cNvSpPr txBox="1">
            <a:spLocks/>
          </p:cNvSpPr>
          <p:nvPr/>
        </p:nvSpPr>
        <p:spPr bwMode="gray">
          <a:xfrm>
            <a:off x="366648" y="3229301"/>
            <a:ext cx="8688575" cy="107721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TVARI TOPLJIVE U SLINI 	     OSJETILNE STANICE ZA OKUS  PRETVARAJU KEMIJSKE PODRAŽAJE IZ HRANE 		    ŽIVČANE IMPULSE		 OKUSNIM ŽIVCEM 	</a:t>
            </a:r>
          </a:p>
          <a:p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KORA VELIKOG MOZGA </a:t>
            </a:r>
          </a:p>
        </p:txBody>
      </p:sp>
      <p:sp>
        <p:nvSpPr>
          <p:cNvPr id="18" name="Strelica: desno 17">
            <a:extLst>
              <a:ext uri="{FF2B5EF4-FFF2-40B4-BE49-F238E27FC236}">
                <a16:creationId xmlns:a16="http://schemas.microsoft.com/office/drawing/2014/main" xmlns="" id="{93A995DA-3727-43CD-89BD-47CAE4F96A18}"/>
              </a:ext>
            </a:extLst>
          </p:cNvPr>
          <p:cNvSpPr/>
          <p:nvPr/>
        </p:nvSpPr>
        <p:spPr>
          <a:xfrm>
            <a:off x="2960205" y="3358579"/>
            <a:ext cx="479394" cy="162407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0" name="Strelica: desno 9">
            <a:extLst>
              <a:ext uri="{FF2B5EF4-FFF2-40B4-BE49-F238E27FC236}">
                <a16:creationId xmlns:a16="http://schemas.microsoft.com/office/drawing/2014/main" xmlns="" id="{AE00CD13-D466-4F04-B896-814A70312650}"/>
              </a:ext>
            </a:extLst>
          </p:cNvPr>
          <p:cNvSpPr/>
          <p:nvPr/>
        </p:nvSpPr>
        <p:spPr>
          <a:xfrm>
            <a:off x="2853672" y="3664363"/>
            <a:ext cx="479394" cy="162407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1" name="Strelica: desno 10">
            <a:extLst>
              <a:ext uri="{FF2B5EF4-FFF2-40B4-BE49-F238E27FC236}">
                <a16:creationId xmlns:a16="http://schemas.microsoft.com/office/drawing/2014/main" xmlns="" id="{CF130D10-D311-452B-A8CC-4AF22405748B}"/>
              </a:ext>
            </a:extLst>
          </p:cNvPr>
          <p:cNvSpPr/>
          <p:nvPr/>
        </p:nvSpPr>
        <p:spPr>
          <a:xfrm>
            <a:off x="5438554" y="3686706"/>
            <a:ext cx="479394" cy="162407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2" name="Strelica: desno 11">
            <a:extLst>
              <a:ext uri="{FF2B5EF4-FFF2-40B4-BE49-F238E27FC236}">
                <a16:creationId xmlns:a16="http://schemas.microsoft.com/office/drawing/2014/main" xmlns="" id="{07107308-BFCF-4D8A-908D-D6EF1E4DBE63}"/>
              </a:ext>
            </a:extLst>
          </p:cNvPr>
          <p:cNvSpPr/>
          <p:nvPr/>
        </p:nvSpPr>
        <p:spPr>
          <a:xfrm>
            <a:off x="8011101" y="3647400"/>
            <a:ext cx="479394" cy="162407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D20F7C1E-8A1B-4E77-8662-F642E7AD21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9189" y="4718481"/>
            <a:ext cx="1090620" cy="163593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xmlns="" id="{BC4E2D24-BB21-406A-97C7-EB9EAFF7C9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97" t="10873" r="23937" b="-347"/>
          <a:stretch/>
        </p:blipFill>
        <p:spPr>
          <a:xfrm>
            <a:off x="9550167" y="2384643"/>
            <a:ext cx="2338810" cy="336076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cxnSp>
        <p:nvCxnSpPr>
          <p:cNvPr id="15" name="Ravni poveznik sa strelicom 14">
            <a:extLst>
              <a:ext uri="{FF2B5EF4-FFF2-40B4-BE49-F238E27FC236}">
                <a16:creationId xmlns:a16="http://schemas.microsoft.com/office/drawing/2014/main" xmlns="" id="{9EEE5296-C267-48D0-AE48-ED9360E8F172}"/>
              </a:ext>
            </a:extLst>
          </p:cNvPr>
          <p:cNvCxnSpPr>
            <a:cxnSpLocks/>
          </p:cNvCxnSpPr>
          <p:nvPr/>
        </p:nvCxnSpPr>
        <p:spPr>
          <a:xfrm flipH="1">
            <a:off x="8949928" y="4759989"/>
            <a:ext cx="1357047" cy="451205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ravokutnik: zaobljeni kutovi 15">
            <a:extLst>
              <a:ext uri="{FF2B5EF4-FFF2-40B4-BE49-F238E27FC236}">
                <a16:creationId xmlns:a16="http://schemas.microsoft.com/office/drawing/2014/main" xmlns="" id="{A9DBEB25-D4CC-420B-BF2E-EC512E375D9C}"/>
              </a:ext>
            </a:extLst>
          </p:cNvPr>
          <p:cNvSpPr/>
          <p:nvPr/>
        </p:nvSpPr>
        <p:spPr>
          <a:xfrm>
            <a:off x="10306975" y="4563122"/>
            <a:ext cx="494944" cy="381740"/>
          </a:xfrm>
          <a:prstGeom prst="round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" name="TekstniOkvir 1">
            <a:extLst>
              <a:ext uri="{FF2B5EF4-FFF2-40B4-BE49-F238E27FC236}">
                <a16:creationId xmlns:a16="http://schemas.microsoft.com/office/drawing/2014/main" xmlns="" id="{266C3C10-3E89-4F71-BBFD-69B20FD2E60D}"/>
              </a:ext>
            </a:extLst>
          </p:cNvPr>
          <p:cNvSpPr txBox="1"/>
          <p:nvPr/>
        </p:nvSpPr>
        <p:spPr>
          <a:xfrm>
            <a:off x="10025123" y="6169745"/>
            <a:ext cx="1553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/>
              <a:t>površina jezika</a:t>
            </a:r>
          </a:p>
        </p:txBody>
      </p:sp>
    </p:spTree>
    <p:extLst>
      <p:ext uri="{BB962C8B-B14F-4D97-AF65-F5344CB8AC3E}">
        <p14:creationId xmlns:p14="http://schemas.microsoft.com/office/powerpoint/2010/main" xmlns="" val="3041206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18" grpId="0" animBg="1"/>
      <p:bldP spid="10" grpId="0" animBg="1"/>
      <p:bldP spid="11" grpId="0" animBg="1"/>
      <p:bldP spid="12" grpId="0" animBg="1"/>
      <p:bldP spid="16" grpId="0" animBg="1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slov 1">
            <a:extLst>
              <a:ext uri="{FF2B5EF4-FFF2-40B4-BE49-F238E27FC236}">
                <a16:creationId xmlns:a16="http://schemas.microsoft.com/office/drawing/2014/main" xmlns="" id="{B09BF6E5-C419-439C-B59B-FAD2D1F0C14A}"/>
              </a:ext>
            </a:extLst>
          </p:cNvPr>
          <p:cNvSpPr txBox="1">
            <a:spLocks/>
          </p:cNvSpPr>
          <p:nvPr/>
        </p:nvSpPr>
        <p:spPr bwMode="gray">
          <a:xfrm>
            <a:off x="4047306" y="239623"/>
            <a:ext cx="3391270" cy="421884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Površina jezika - 5 osnovnih okusa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0FC10D27-DBA4-4A65-ADDF-7B854487CB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3413" y="1148494"/>
            <a:ext cx="4579056" cy="390775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Naslov 1">
            <a:extLst>
              <a:ext uri="{FF2B5EF4-FFF2-40B4-BE49-F238E27FC236}">
                <a16:creationId xmlns:a16="http://schemas.microsoft.com/office/drawing/2014/main" xmlns="" id="{8B2C8737-8163-4CEA-919B-3CDAB91F042A}"/>
              </a:ext>
            </a:extLst>
          </p:cNvPr>
          <p:cNvSpPr txBox="1">
            <a:spLocks/>
          </p:cNvSpPr>
          <p:nvPr/>
        </p:nvSpPr>
        <p:spPr bwMode="gray">
          <a:xfrm>
            <a:off x="1133751" y="4709092"/>
            <a:ext cx="1521982" cy="52878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SLATKO</a:t>
            </a:r>
          </a:p>
        </p:txBody>
      </p:sp>
      <p:cxnSp>
        <p:nvCxnSpPr>
          <p:cNvPr id="13" name="Ravni poveznik sa strelicom 12">
            <a:extLst>
              <a:ext uri="{FF2B5EF4-FFF2-40B4-BE49-F238E27FC236}">
                <a16:creationId xmlns:a16="http://schemas.microsoft.com/office/drawing/2014/main" xmlns="" id="{0846D396-03B3-4FD2-9F76-6815C1C14337}"/>
              </a:ext>
            </a:extLst>
          </p:cNvPr>
          <p:cNvCxnSpPr>
            <a:cxnSpLocks/>
          </p:cNvCxnSpPr>
          <p:nvPr/>
        </p:nvCxnSpPr>
        <p:spPr>
          <a:xfrm flipH="1">
            <a:off x="2706173" y="4611215"/>
            <a:ext cx="1759580" cy="349435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Naslov 1">
            <a:extLst>
              <a:ext uri="{FF2B5EF4-FFF2-40B4-BE49-F238E27FC236}">
                <a16:creationId xmlns:a16="http://schemas.microsoft.com/office/drawing/2014/main" xmlns="" id="{0BA1F3D3-AF4C-4F94-8367-E847C1084E44}"/>
              </a:ext>
            </a:extLst>
          </p:cNvPr>
          <p:cNvSpPr txBox="1">
            <a:spLocks/>
          </p:cNvSpPr>
          <p:nvPr/>
        </p:nvSpPr>
        <p:spPr bwMode="gray">
          <a:xfrm>
            <a:off x="1101259" y="2950131"/>
            <a:ext cx="1521982" cy="52878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KISELO</a:t>
            </a:r>
          </a:p>
        </p:txBody>
      </p:sp>
      <p:sp>
        <p:nvSpPr>
          <p:cNvPr id="19" name="Naslov 1">
            <a:extLst>
              <a:ext uri="{FF2B5EF4-FFF2-40B4-BE49-F238E27FC236}">
                <a16:creationId xmlns:a16="http://schemas.microsoft.com/office/drawing/2014/main" xmlns="" id="{B5A573EB-B039-4986-B677-A2ECF5307F0D}"/>
              </a:ext>
            </a:extLst>
          </p:cNvPr>
          <p:cNvSpPr txBox="1">
            <a:spLocks/>
          </p:cNvSpPr>
          <p:nvPr/>
        </p:nvSpPr>
        <p:spPr bwMode="gray">
          <a:xfrm>
            <a:off x="1133751" y="3821416"/>
            <a:ext cx="1521982" cy="52878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SLANO</a:t>
            </a:r>
          </a:p>
        </p:txBody>
      </p:sp>
      <p:sp>
        <p:nvSpPr>
          <p:cNvPr id="20" name="Naslov 1">
            <a:extLst>
              <a:ext uri="{FF2B5EF4-FFF2-40B4-BE49-F238E27FC236}">
                <a16:creationId xmlns:a16="http://schemas.microsoft.com/office/drawing/2014/main" xmlns="" id="{95922319-4426-48C1-8ABF-F4DC4EC02942}"/>
              </a:ext>
            </a:extLst>
          </p:cNvPr>
          <p:cNvSpPr txBox="1">
            <a:spLocks/>
          </p:cNvSpPr>
          <p:nvPr/>
        </p:nvSpPr>
        <p:spPr bwMode="gray">
          <a:xfrm>
            <a:off x="8993213" y="4384352"/>
            <a:ext cx="1901838" cy="793182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osjetilne stanice za okus</a:t>
            </a:r>
          </a:p>
        </p:txBody>
      </p:sp>
      <p:cxnSp>
        <p:nvCxnSpPr>
          <p:cNvPr id="21" name="Ravni poveznik sa strelicom 20">
            <a:extLst>
              <a:ext uri="{FF2B5EF4-FFF2-40B4-BE49-F238E27FC236}">
                <a16:creationId xmlns:a16="http://schemas.microsoft.com/office/drawing/2014/main" xmlns="" id="{7DCACD98-F310-4925-B82B-D5EDC05BB019}"/>
              </a:ext>
            </a:extLst>
          </p:cNvPr>
          <p:cNvCxnSpPr>
            <a:cxnSpLocks/>
          </p:cNvCxnSpPr>
          <p:nvPr/>
        </p:nvCxnSpPr>
        <p:spPr>
          <a:xfrm flipH="1" flipV="1">
            <a:off x="2706173" y="4139955"/>
            <a:ext cx="1476687" cy="13214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avni poveznik sa strelicom 21">
            <a:extLst>
              <a:ext uri="{FF2B5EF4-FFF2-40B4-BE49-F238E27FC236}">
                <a16:creationId xmlns:a16="http://schemas.microsoft.com/office/drawing/2014/main" xmlns="" id="{EC491773-CE78-43A9-AF19-C96DA8E5A24C}"/>
              </a:ext>
            </a:extLst>
          </p:cNvPr>
          <p:cNvCxnSpPr>
            <a:cxnSpLocks/>
          </p:cNvCxnSpPr>
          <p:nvPr/>
        </p:nvCxnSpPr>
        <p:spPr>
          <a:xfrm>
            <a:off x="7051832" y="4139955"/>
            <a:ext cx="2083290" cy="396534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avni poveznik sa strelicom 24">
            <a:extLst>
              <a:ext uri="{FF2B5EF4-FFF2-40B4-BE49-F238E27FC236}">
                <a16:creationId xmlns:a16="http://schemas.microsoft.com/office/drawing/2014/main" xmlns="" id="{9EFC3A7E-F128-4992-96E0-0E3C016B362B}"/>
              </a:ext>
            </a:extLst>
          </p:cNvPr>
          <p:cNvCxnSpPr>
            <a:cxnSpLocks/>
          </p:cNvCxnSpPr>
          <p:nvPr/>
        </p:nvCxnSpPr>
        <p:spPr>
          <a:xfrm flipH="1" flipV="1">
            <a:off x="2732807" y="3214525"/>
            <a:ext cx="1341134" cy="665212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Naslov 1">
            <a:extLst>
              <a:ext uri="{FF2B5EF4-FFF2-40B4-BE49-F238E27FC236}">
                <a16:creationId xmlns:a16="http://schemas.microsoft.com/office/drawing/2014/main" xmlns="" id="{D9C20C3B-E996-4AFF-BA35-DDD69D274138}"/>
              </a:ext>
            </a:extLst>
          </p:cNvPr>
          <p:cNvSpPr txBox="1">
            <a:spLocks/>
          </p:cNvSpPr>
          <p:nvPr/>
        </p:nvSpPr>
        <p:spPr bwMode="gray">
          <a:xfrm>
            <a:off x="1101259" y="2057116"/>
            <a:ext cx="1521982" cy="52878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GORKO</a:t>
            </a:r>
          </a:p>
        </p:txBody>
      </p:sp>
      <p:cxnSp>
        <p:nvCxnSpPr>
          <p:cNvPr id="33" name="Ravni poveznik sa strelicom 32">
            <a:extLst>
              <a:ext uri="{FF2B5EF4-FFF2-40B4-BE49-F238E27FC236}">
                <a16:creationId xmlns:a16="http://schemas.microsoft.com/office/drawing/2014/main" xmlns="" id="{C50C1378-E958-405B-BD6C-3590F17FF424}"/>
              </a:ext>
            </a:extLst>
          </p:cNvPr>
          <p:cNvCxnSpPr>
            <a:cxnSpLocks/>
          </p:cNvCxnSpPr>
          <p:nvPr/>
        </p:nvCxnSpPr>
        <p:spPr>
          <a:xfrm flipH="1" flipV="1">
            <a:off x="2706173" y="2441359"/>
            <a:ext cx="1662210" cy="951391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Ravni poveznik sa strelicom 38">
            <a:extLst>
              <a:ext uri="{FF2B5EF4-FFF2-40B4-BE49-F238E27FC236}">
                <a16:creationId xmlns:a16="http://schemas.microsoft.com/office/drawing/2014/main" xmlns="" id="{E7870B97-04AB-4C1C-9A7C-B687EBE5E802}"/>
              </a:ext>
            </a:extLst>
          </p:cNvPr>
          <p:cNvCxnSpPr>
            <a:cxnSpLocks/>
          </p:cNvCxnSpPr>
          <p:nvPr/>
        </p:nvCxnSpPr>
        <p:spPr>
          <a:xfrm>
            <a:off x="4502523" y="4031307"/>
            <a:ext cx="637646" cy="157938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Naslov 1">
            <a:extLst>
              <a:ext uri="{FF2B5EF4-FFF2-40B4-BE49-F238E27FC236}">
                <a16:creationId xmlns:a16="http://schemas.microsoft.com/office/drawing/2014/main" xmlns="" id="{8A89E7DC-DBC3-43A5-A614-E742B2A608FF}"/>
              </a:ext>
            </a:extLst>
          </p:cNvPr>
          <p:cNvSpPr txBox="1">
            <a:spLocks/>
          </p:cNvSpPr>
          <p:nvPr/>
        </p:nvSpPr>
        <p:spPr bwMode="gray">
          <a:xfrm>
            <a:off x="4450453" y="5745923"/>
            <a:ext cx="1521982" cy="52878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UMAMI</a:t>
            </a:r>
          </a:p>
        </p:txBody>
      </p:sp>
    </p:spTree>
    <p:extLst>
      <p:ext uri="{BB962C8B-B14F-4D97-AF65-F5344CB8AC3E}">
        <p14:creationId xmlns:p14="http://schemas.microsoft.com/office/powerpoint/2010/main" xmlns="" val="1196580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8" grpId="0" animBg="1"/>
      <p:bldP spid="19" grpId="0" animBg="1"/>
      <p:bldP spid="20" grpId="0" animBg="1"/>
      <p:bldP spid="32" grpId="0" animBg="1"/>
      <p:bldP spid="4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slov 1">
            <a:extLst>
              <a:ext uri="{FF2B5EF4-FFF2-40B4-BE49-F238E27FC236}">
                <a16:creationId xmlns:a16="http://schemas.microsoft.com/office/drawing/2014/main" xmlns="" id="{B09BF6E5-C419-439C-B59B-FAD2D1F0C14A}"/>
              </a:ext>
            </a:extLst>
          </p:cNvPr>
          <p:cNvSpPr txBox="1">
            <a:spLocks/>
          </p:cNvSpPr>
          <p:nvPr/>
        </p:nvSpPr>
        <p:spPr bwMode="gray">
          <a:xfrm>
            <a:off x="310718" y="310718"/>
            <a:ext cx="5589973" cy="59943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Za potpuni doživljaj hrane vrlo je važan i miris.</a:t>
            </a:r>
            <a:endParaRPr lang="hr-HR" sz="1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Pravokutnik 6">
            <a:extLst>
              <a:ext uri="{FF2B5EF4-FFF2-40B4-BE49-F238E27FC236}">
                <a16:creationId xmlns:a16="http://schemas.microsoft.com/office/drawing/2014/main" xmlns="" id="{83F7EAAC-8338-4C69-AA29-0979C822DB38}"/>
              </a:ext>
            </a:extLst>
          </p:cNvPr>
          <p:cNvSpPr/>
          <p:nvPr/>
        </p:nvSpPr>
        <p:spPr>
          <a:xfrm>
            <a:off x="10482707" y="5120306"/>
            <a:ext cx="1192699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hr-HR" b="1" i="1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RB 69. str. 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ABBB787E-4579-43E2-A5A8-8680BA8E6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23359" y="3965039"/>
            <a:ext cx="711393" cy="6819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Above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1" name="TekstniOkvir 10">
            <a:extLst>
              <a:ext uri="{FF2B5EF4-FFF2-40B4-BE49-F238E27FC236}">
                <a16:creationId xmlns:a16="http://schemas.microsoft.com/office/drawing/2014/main" xmlns="" id="{FE22D78F-5467-4DFD-8DBB-5D98B21B29A5}"/>
              </a:ext>
            </a:extLst>
          </p:cNvPr>
          <p:cNvSpPr txBox="1"/>
          <p:nvPr/>
        </p:nvSpPr>
        <p:spPr>
          <a:xfrm>
            <a:off x="9458910" y="4227754"/>
            <a:ext cx="26591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u="sng" dirty="0"/>
              <a:t>ISTRAŽI</a:t>
            </a:r>
          </a:p>
          <a:p>
            <a:pPr algn="just"/>
            <a:endParaRPr lang="hr-HR" sz="1600" i="1" dirty="0"/>
          </a:p>
          <a:p>
            <a:pPr algn="just"/>
            <a:r>
              <a:rPr lang="hr-HR" sz="1600" i="1" dirty="0"/>
              <a:t>Kako su povezani osjeti okusa i mirisa?</a:t>
            </a: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xmlns="" id="{557C8059-5F3D-4269-8F85-9E95B9126A3F}"/>
              </a:ext>
            </a:extLst>
          </p:cNvPr>
          <p:cNvSpPr txBox="1"/>
          <p:nvPr/>
        </p:nvSpPr>
        <p:spPr>
          <a:xfrm>
            <a:off x="44192" y="3181314"/>
            <a:ext cx="253921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500" i="1" dirty="0"/>
              <a:t>Zašto toliko volimo slatko?</a:t>
            </a:r>
          </a:p>
          <a:p>
            <a:pPr algn="ctr"/>
            <a:r>
              <a:rPr lang="hr-HR" sz="1500" i="1" dirty="0"/>
              <a:t>Slatka hrana u prirodi ima veliku energijsku vrijednost i važna je za preživljavanje. Dok gorke i opore okuse izbjegavamo jer je takva i većina otrovnih tvari u prirodi.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4A903B74-CF9A-4228-B001-6C28AAE67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454" y="2332046"/>
            <a:ext cx="770843" cy="7370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Above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0CCEFD41-79F8-464F-AC8F-97F3B1492D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2807321" y="2068497"/>
            <a:ext cx="4189064" cy="314179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3FBA81C3-7836-4476-B2BE-0BB1A1D52C5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rcRect t="17033" r="1462"/>
          <a:stretch/>
        </p:blipFill>
        <p:spPr>
          <a:xfrm>
            <a:off x="7411384" y="779852"/>
            <a:ext cx="4638576" cy="2603694"/>
          </a:xfrm>
          <a:prstGeom prst="ellipse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xmlns="" id="{1E152622-5A54-4624-9407-B17760BD35B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837473B0-CC2E-450A-ABE3-18F120FF3D39}">
                <a1611:picAttrSrcUrl xmlns:a1611="http://schemas.microsoft.com/office/drawing/2016/11/main" xmlns="" r:id="rId9"/>
              </a:ext>
            </a:extLst>
          </a:blip>
          <a:srcRect l="49250" t="-184"/>
          <a:stretch/>
        </p:blipFill>
        <p:spPr>
          <a:xfrm>
            <a:off x="7512338" y="4227754"/>
            <a:ext cx="1634876" cy="241536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C6028038-D9FB-4455-98A1-7B62243A1E2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xmlns="" r:id="rId11"/>
              </a:ext>
            </a:extLst>
          </a:blip>
          <a:stretch>
            <a:fillRect/>
          </a:stretch>
        </p:blipFill>
        <p:spPr>
          <a:xfrm>
            <a:off x="427981" y="4918314"/>
            <a:ext cx="1551372" cy="10342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xmlns="" id="{6408F3C9-9E9D-4D6F-9797-DCB355438D0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837473B0-CC2E-450A-ABE3-18F120FF3D39}">
                <a1611:picAttrSrcUrl xmlns:a1611="http://schemas.microsoft.com/office/drawing/2016/11/main" xmlns="" r:id="rId13"/>
              </a:ext>
            </a:extLst>
          </a:blip>
          <a:stretch>
            <a:fillRect/>
          </a:stretch>
        </p:blipFill>
        <p:spPr>
          <a:xfrm>
            <a:off x="427981" y="1125034"/>
            <a:ext cx="1737829" cy="1153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80376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slov 1">
            <a:extLst>
              <a:ext uri="{FF2B5EF4-FFF2-40B4-BE49-F238E27FC236}">
                <a16:creationId xmlns:a16="http://schemas.microsoft.com/office/drawing/2014/main" xmlns="" id="{7975C568-AFDE-4F1F-B2EB-F317CF901AFF}"/>
              </a:ext>
            </a:extLst>
          </p:cNvPr>
          <p:cNvSpPr txBox="1">
            <a:spLocks/>
          </p:cNvSpPr>
          <p:nvPr/>
        </p:nvSpPr>
        <p:spPr bwMode="gray">
          <a:xfrm>
            <a:off x="285564" y="1085698"/>
            <a:ext cx="8325776" cy="95963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000" b="1" spc="50" dirty="0">
                <a:ln w="0"/>
                <a:solidFill>
                  <a:schemeClr val="tx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dio dišnog sustava i osjetilni organ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000" b="1" spc="50" dirty="0">
                <a:ln w="0"/>
                <a:solidFill>
                  <a:schemeClr val="tx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osjetilne stanice za miris u gornjem dijelu nosnih šupljina</a:t>
            </a:r>
            <a:endParaRPr lang="hr-HR" sz="20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Naslov 1">
            <a:extLst>
              <a:ext uri="{FF2B5EF4-FFF2-40B4-BE49-F238E27FC236}">
                <a16:creationId xmlns:a16="http://schemas.microsoft.com/office/drawing/2014/main" xmlns="" id="{D1BB125A-F9E4-489A-9381-DE0CCDB80EA7}"/>
              </a:ext>
            </a:extLst>
          </p:cNvPr>
          <p:cNvSpPr txBox="1">
            <a:spLocks/>
          </p:cNvSpPr>
          <p:nvPr/>
        </p:nvSpPr>
        <p:spPr bwMode="gray">
          <a:xfrm>
            <a:off x="285564" y="266112"/>
            <a:ext cx="975065" cy="561853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NOS</a:t>
            </a:r>
            <a:endParaRPr lang="hr-HR" sz="2400" b="1" spc="50" dirty="0">
              <a:ln w="0"/>
              <a:solidFill>
                <a:schemeClr val="tx1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13" name="Naslov 1">
            <a:extLst>
              <a:ext uri="{FF2B5EF4-FFF2-40B4-BE49-F238E27FC236}">
                <a16:creationId xmlns:a16="http://schemas.microsoft.com/office/drawing/2014/main" xmlns="" id="{064E16A8-70E3-408A-BFA9-CFE4E293C129}"/>
              </a:ext>
            </a:extLst>
          </p:cNvPr>
          <p:cNvSpPr txBox="1">
            <a:spLocks/>
          </p:cNvSpPr>
          <p:nvPr/>
        </p:nvSpPr>
        <p:spPr bwMode="gray">
          <a:xfrm>
            <a:off x="285564" y="2358589"/>
            <a:ext cx="10455232" cy="959637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ČESTICE MIRISA OTOPLJENE U VLAŽNOJ SLUZNICI NOSA 		PODRAŽIVANJE OSJETILNIH STANICA ZA MIRIS			ŽIVČANI IMPULS 		  NJUŠNI ŽIVAC	       KORA VELIKOG MOZGA	</a:t>
            </a:r>
          </a:p>
        </p:txBody>
      </p:sp>
      <p:sp>
        <p:nvSpPr>
          <p:cNvPr id="14" name="Strelica: desno 13">
            <a:extLst>
              <a:ext uri="{FF2B5EF4-FFF2-40B4-BE49-F238E27FC236}">
                <a16:creationId xmlns:a16="http://schemas.microsoft.com/office/drawing/2014/main" xmlns="" id="{91F7A1B0-3637-44FD-9C35-F5AB5D6BE621}"/>
              </a:ext>
            </a:extLst>
          </p:cNvPr>
          <p:cNvSpPr/>
          <p:nvPr/>
        </p:nvSpPr>
        <p:spPr>
          <a:xfrm>
            <a:off x="6173918" y="2696624"/>
            <a:ext cx="479394" cy="162407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8" name="Strelica: desno 17">
            <a:extLst>
              <a:ext uri="{FF2B5EF4-FFF2-40B4-BE49-F238E27FC236}">
                <a16:creationId xmlns:a16="http://schemas.microsoft.com/office/drawing/2014/main" xmlns="" id="{D40FB353-0064-4EDA-B9BD-FB61384568C6}"/>
              </a:ext>
            </a:extLst>
          </p:cNvPr>
          <p:cNvSpPr/>
          <p:nvPr/>
        </p:nvSpPr>
        <p:spPr>
          <a:xfrm>
            <a:off x="6173918" y="3014049"/>
            <a:ext cx="479394" cy="162407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2" name="Strelica: desno 21">
            <a:extLst>
              <a:ext uri="{FF2B5EF4-FFF2-40B4-BE49-F238E27FC236}">
                <a16:creationId xmlns:a16="http://schemas.microsoft.com/office/drawing/2014/main" xmlns="" id="{630FBE5D-F030-46CB-B999-DDE7A6226C67}"/>
              </a:ext>
            </a:extLst>
          </p:cNvPr>
          <p:cNvSpPr/>
          <p:nvPr/>
        </p:nvSpPr>
        <p:spPr>
          <a:xfrm>
            <a:off x="4066708" y="3014647"/>
            <a:ext cx="479394" cy="162407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3" name="Strelica: desno 22">
            <a:extLst>
              <a:ext uri="{FF2B5EF4-FFF2-40B4-BE49-F238E27FC236}">
                <a16:creationId xmlns:a16="http://schemas.microsoft.com/office/drawing/2014/main" xmlns="" id="{B4AFC3C7-52F3-44F0-AB7C-8B1135ABF9F9}"/>
              </a:ext>
            </a:extLst>
          </p:cNvPr>
          <p:cNvSpPr/>
          <p:nvPr/>
        </p:nvSpPr>
        <p:spPr>
          <a:xfrm>
            <a:off x="1594520" y="3010996"/>
            <a:ext cx="479394" cy="162407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35" name="Slika 34">
            <a:extLst>
              <a:ext uri="{FF2B5EF4-FFF2-40B4-BE49-F238E27FC236}">
                <a16:creationId xmlns:a16="http://schemas.microsoft.com/office/drawing/2014/main" xmlns="" id="{D7575CB8-DBA9-48D9-A5E3-528A3B747C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50" t="5216" r="11725" b="17578"/>
          <a:stretch/>
        </p:blipFill>
        <p:spPr>
          <a:xfrm>
            <a:off x="4904586" y="3730444"/>
            <a:ext cx="2382828" cy="280347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0" name="Slika 39">
            <a:extLst>
              <a:ext uri="{FF2B5EF4-FFF2-40B4-BE49-F238E27FC236}">
                <a16:creationId xmlns:a16="http://schemas.microsoft.com/office/drawing/2014/main" xmlns="" id="{D2F068FA-8E92-4762-A6FC-4B949099FF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2760716" y="5273040"/>
            <a:ext cx="1728376" cy="1564640"/>
          </a:xfrm>
          <a:prstGeom prst="rect">
            <a:avLst/>
          </a:prstGeom>
        </p:spPr>
      </p:pic>
      <p:sp>
        <p:nvSpPr>
          <p:cNvPr id="42" name="Naslov 1">
            <a:extLst>
              <a:ext uri="{FF2B5EF4-FFF2-40B4-BE49-F238E27FC236}">
                <a16:creationId xmlns:a16="http://schemas.microsoft.com/office/drawing/2014/main" xmlns="" id="{F994EB39-03F6-4B7B-9770-798FE66ED34D}"/>
              </a:ext>
            </a:extLst>
          </p:cNvPr>
          <p:cNvSpPr txBox="1">
            <a:spLocks/>
          </p:cNvSpPr>
          <p:nvPr/>
        </p:nvSpPr>
        <p:spPr bwMode="gray">
          <a:xfrm>
            <a:off x="2939564" y="4451153"/>
            <a:ext cx="1366841" cy="680715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NOSNA ŠUPLJINA</a:t>
            </a:r>
          </a:p>
        </p:txBody>
      </p:sp>
      <p:cxnSp>
        <p:nvCxnSpPr>
          <p:cNvPr id="43" name="Ravni poveznik sa strelicom 42">
            <a:extLst>
              <a:ext uri="{FF2B5EF4-FFF2-40B4-BE49-F238E27FC236}">
                <a16:creationId xmlns:a16="http://schemas.microsoft.com/office/drawing/2014/main" xmlns="" id="{927B66B4-0780-4095-8D27-73D6B0C62F65}"/>
              </a:ext>
            </a:extLst>
          </p:cNvPr>
          <p:cNvCxnSpPr>
            <a:cxnSpLocks/>
          </p:cNvCxnSpPr>
          <p:nvPr/>
        </p:nvCxnSpPr>
        <p:spPr>
          <a:xfrm flipH="1" flipV="1">
            <a:off x="4348480" y="4805680"/>
            <a:ext cx="1290321" cy="1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Naslov 1">
            <a:extLst>
              <a:ext uri="{FF2B5EF4-FFF2-40B4-BE49-F238E27FC236}">
                <a16:creationId xmlns:a16="http://schemas.microsoft.com/office/drawing/2014/main" xmlns="" id="{1264196F-4BCB-4952-8B8D-3B0FCECB822C}"/>
              </a:ext>
            </a:extLst>
          </p:cNvPr>
          <p:cNvSpPr txBox="1">
            <a:spLocks/>
          </p:cNvSpPr>
          <p:nvPr/>
        </p:nvSpPr>
        <p:spPr bwMode="gray">
          <a:xfrm>
            <a:off x="7885595" y="4814999"/>
            <a:ext cx="2136936" cy="680715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OSJETILNE STANICE ZA MIRIS</a:t>
            </a:r>
          </a:p>
        </p:txBody>
      </p:sp>
      <p:sp>
        <p:nvSpPr>
          <p:cNvPr id="47" name="Elipsa 46">
            <a:extLst>
              <a:ext uri="{FF2B5EF4-FFF2-40B4-BE49-F238E27FC236}">
                <a16:creationId xmlns:a16="http://schemas.microsoft.com/office/drawing/2014/main" xmlns="" id="{62299726-C37B-445C-A97A-A666411A6962}"/>
              </a:ext>
            </a:extLst>
          </p:cNvPr>
          <p:cNvSpPr/>
          <p:nvPr/>
        </p:nvSpPr>
        <p:spPr>
          <a:xfrm>
            <a:off x="5677209" y="4177267"/>
            <a:ext cx="837584" cy="577613"/>
          </a:xfrm>
          <a:prstGeom prst="ellipse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cxnSp>
        <p:nvCxnSpPr>
          <p:cNvPr id="48" name="Ravni poveznik sa strelicom 47">
            <a:extLst>
              <a:ext uri="{FF2B5EF4-FFF2-40B4-BE49-F238E27FC236}">
                <a16:creationId xmlns:a16="http://schemas.microsoft.com/office/drawing/2014/main" xmlns="" id="{18675F3D-0476-4DB6-BB6E-1B0B7D6619DA}"/>
              </a:ext>
            </a:extLst>
          </p:cNvPr>
          <p:cNvCxnSpPr>
            <a:cxnSpLocks/>
          </p:cNvCxnSpPr>
          <p:nvPr/>
        </p:nvCxnSpPr>
        <p:spPr>
          <a:xfrm>
            <a:off x="6472384" y="4597776"/>
            <a:ext cx="1328728" cy="434446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Naslov 1">
            <a:extLst>
              <a:ext uri="{FF2B5EF4-FFF2-40B4-BE49-F238E27FC236}">
                <a16:creationId xmlns:a16="http://schemas.microsoft.com/office/drawing/2014/main" xmlns="" id="{A55C1294-3346-447C-A197-993C7AA9BE6B}"/>
              </a:ext>
            </a:extLst>
          </p:cNvPr>
          <p:cNvSpPr txBox="1">
            <a:spLocks/>
          </p:cNvSpPr>
          <p:nvPr/>
        </p:nvSpPr>
        <p:spPr bwMode="gray">
          <a:xfrm>
            <a:off x="8159396" y="3988860"/>
            <a:ext cx="1803312" cy="462293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NJUŠNI ŽIVAC</a:t>
            </a:r>
          </a:p>
        </p:txBody>
      </p:sp>
      <p:cxnSp>
        <p:nvCxnSpPr>
          <p:cNvPr id="53" name="Ravni poveznik sa strelicom 52">
            <a:extLst>
              <a:ext uri="{FF2B5EF4-FFF2-40B4-BE49-F238E27FC236}">
                <a16:creationId xmlns:a16="http://schemas.microsoft.com/office/drawing/2014/main" xmlns="" id="{B31F2C98-72E9-407F-A9F5-3C7760D2E295}"/>
              </a:ext>
            </a:extLst>
          </p:cNvPr>
          <p:cNvCxnSpPr>
            <a:cxnSpLocks/>
          </p:cNvCxnSpPr>
          <p:nvPr/>
        </p:nvCxnSpPr>
        <p:spPr>
          <a:xfrm flipV="1">
            <a:off x="6642510" y="4228067"/>
            <a:ext cx="1434690" cy="174714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kstniOkvir 56">
            <a:extLst>
              <a:ext uri="{FF2B5EF4-FFF2-40B4-BE49-F238E27FC236}">
                <a16:creationId xmlns:a16="http://schemas.microsoft.com/office/drawing/2014/main" xmlns="" id="{5C2302FF-2D1A-4C75-86EE-A106C81F1CEF}"/>
              </a:ext>
            </a:extLst>
          </p:cNvPr>
          <p:cNvSpPr txBox="1"/>
          <p:nvPr/>
        </p:nvSpPr>
        <p:spPr>
          <a:xfrm>
            <a:off x="9673912" y="1150576"/>
            <a:ext cx="1615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b="1" dirty="0"/>
              <a:t>ISTRAŽI </a:t>
            </a:r>
          </a:p>
        </p:txBody>
      </p:sp>
      <p:pic>
        <p:nvPicPr>
          <p:cNvPr id="58" name="Picture 2">
            <a:hlinkClick r:id="rId5"/>
            <a:extLst>
              <a:ext uri="{FF2B5EF4-FFF2-40B4-BE49-F238E27FC236}">
                <a16:creationId xmlns:a16="http://schemas.microsoft.com/office/drawing/2014/main" xmlns="" id="{75A7522D-E857-416D-97E6-A494BDB81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t="8974" r="5597" b="5361"/>
          <a:stretch>
            <a:fillRect/>
          </a:stretch>
        </p:blipFill>
        <p:spPr bwMode="auto">
          <a:xfrm>
            <a:off x="11190859" y="1008988"/>
            <a:ext cx="682051" cy="6917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Above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168513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 animBg="1"/>
      <p:bldP spid="14" grpId="0" animBg="1"/>
      <p:bldP spid="18" grpId="0" animBg="1"/>
      <p:bldP spid="22" grpId="0" animBg="1"/>
      <p:bldP spid="23" grpId="0" animBg="1"/>
      <p:bldP spid="42" grpId="0" animBg="1"/>
      <p:bldP spid="46" grpId="0" animBg="1"/>
      <p:bldP spid="47" grpId="0" animBg="1"/>
      <p:bldP spid="52" grpId="0" animBg="1"/>
      <p:bldP spid="5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slov 1">
            <a:extLst>
              <a:ext uri="{FF2B5EF4-FFF2-40B4-BE49-F238E27FC236}">
                <a16:creationId xmlns:a16="http://schemas.microsoft.com/office/drawing/2014/main" xmlns="" id="{18BAB9BA-D962-4496-BB68-29764064D309}"/>
              </a:ext>
            </a:extLst>
          </p:cNvPr>
          <p:cNvSpPr txBox="1">
            <a:spLocks/>
          </p:cNvSpPr>
          <p:nvPr/>
        </p:nvSpPr>
        <p:spPr bwMode="gray">
          <a:xfrm>
            <a:off x="3397654" y="5965508"/>
            <a:ext cx="7953635" cy="510466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Od svih podražaja najbrže se prilagodimo mirisu (neugodnom / ugodnom).</a:t>
            </a:r>
            <a:endParaRPr lang="hr-HR" sz="1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7246D78E-375F-4936-98AE-0CAB898967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r="12868" b="-10"/>
          <a:stretch/>
        </p:blipFill>
        <p:spPr>
          <a:xfrm>
            <a:off x="3885866" y="3091280"/>
            <a:ext cx="4231050" cy="24763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Slika 25">
            <a:extLst>
              <a:ext uri="{FF2B5EF4-FFF2-40B4-BE49-F238E27FC236}">
                <a16:creationId xmlns:a16="http://schemas.microsoft.com/office/drawing/2014/main" xmlns="" id="{7DE7CA08-0C0D-42F7-B7BC-46F1F14F78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698470" y="548640"/>
            <a:ext cx="3969560" cy="22683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Slika 28">
            <a:extLst>
              <a:ext uri="{FF2B5EF4-FFF2-40B4-BE49-F238E27FC236}">
                <a16:creationId xmlns:a16="http://schemas.microsoft.com/office/drawing/2014/main" xmlns="" id="{7280FAD4-FF3E-4A4B-88AC-D6953002F1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tretch>
            <a:fillRect/>
          </a:stretch>
        </p:blipFill>
        <p:spPr>
          <a:xfrm>
            <a:off x="8510169" y="789523"/>
            <a:ext cx="2841121" cy="42783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349997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slov 1">
            <a:extLst>
              <a:ext uri="{FF2B5EF4-FFF2-40B4-BE49-F238E27FC236}">
                <a16:creationId xmlns:a16="http://schemas.microsoft.com/office/drawing/2014/main" xmlns="" id="{BAEBFA2E-E395-4BD3-91C7-6A7B1A7D3B72}"/>
              </a:ext>
            </a:extLst>
          </p:cNvPr>
          <p:cNvSpPr txBox="1">
            <a:spLocks/>
          </p:cNvSpPr>
          <p:nvPr/>
        </p:nvSpPr>
        <p:spPr bwMode="gray">
          <a:xfrm>
            <a:off x="285564" y="1158241"/>
            <a:ext cx="8441876" cy="167640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000" b="1" spc="50" dirty="0">
                <a:ln w="0"/>
                <a:solidFill>
                  <a:schemeClr val="tx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najveći organ našeg tijela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000" b="1" spc="50" dirty="0">
                <a:ln w="0"/>
                <a:solidFill>
                  <a:schemeClr val="tx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zaštitna i osjetilna uloga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000" b="1" spc="50" dirty="0">
                <a:ln w="0"/>
                <a:solidFill>
                  <a:schemeClr val="tx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osjetilo je za </a:t>
            </a:r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bol, dodir, toplinu i hladnoću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000" b="1" spc="50" dirty="0">
                <a:ln w="0"/>
                <a:solidFill>
                  <a:schemeClr val="tx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bogata osjetilnim stanicama i živcima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000" b="1" spc="50" dirty="0">
                <a:ln w="0"/>
                <a:solidFill>
                  <a:schemeClr val="tx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živci primaju podražaje i prenose ih do odgovarajućeg središta u mozgu</a:t>
            </a:r>
            <a:endParaRPr lang="hr-HR" sz="20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Naslov 1">
            <a:extLst>
              <a:ext uri="{FF2B5EF4-FFF2-40B4-BE49-F238E27FC236}">
                <a16:creationId xmlns:a16="http://schemas.microsoft.com/office/drawing/2014/main" xmlns="" id="{A628C2A0-F872-44DD-8EC0-4F3DFC6ECEE4}"/>
              </a:ext>
            </a:extLst>
          </p:cNvPr>
          <p:cNvSpPr txBox="1">
            <a:spLocks/>
          </p:cNvSpPr>
          <p:nvPr/>
        </p:nvSpPr>
        <p:spPr bwMode="gray">
          <a:xfrm>
            <a:off x="285564" y="202090"/>
            <a:ext cx="1065716" cy="625875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KOŽA</a:t>
            </a:r>
            <a:endParaRPr lang="hr-HR" sz="2400" b="1" spc="50" dirty="0">
              <a:ln w="0"/>
              <a:solidFill>
                <a:schemeClr val="tx1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13" name="Pravokutnik 12">
            <a:extLst>
              <a:ext uri="{FF2B5EF4-FFF2-40B4-BE49-F238E27FC236}">
                <a16:creationId xmlns:a16="http://schemas.microsoft.com/office/drawing/2014/main" xmlns="" id="{747A2F06-916B-4292-8E32-50E760AA7532}"/>
              </a:ext>
            </a:extLst>
          </p:cNvPr>
          <p:cNvSpPr/>
          <p:nvPr/>
        </p:nvSpPr>
        <p:spPr>
          <a:xfrm>
            <a:off x="10594467" y="5383021"/>
            <a:ext cx="1192699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hr-HR" b="1" i="1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RB 62. str. 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xmlns="" id="{B47C47A2-A2A2-4654-B615-1549C28B3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23359" y="3965039"/>
            <a:ext cx="711393" cy="6819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Above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5" name="TekstniOkvir 14">
            <a:extLst>
              <a:ext uri="{FF2B5EF4-FFF2-40B4-BE49-F238E27FC236}">
                <a16:creationId xmlns:a16="http://schemas.microsoft.com/office/drawing/2014/main" xmlns="" id="{5820E0C8-EF12-4204-93AF-7A94E0B610DA}"/>
              </a:ext>
            </a:extLst>
          </p:cNvPr>
          <p:cNvSpPr txBox="1"/>
          <p:nvPr/>
        </p:nvSpPr>
        <p:spPr>
          <a:xfrm>
            <a:off x="9458910" y="4227754"/>
            <a:ext cx="26591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u="sng" dirty="0"/>
              <a:t>ISTRAŽI</a:t>
            </a:r>
          </a:p>
          <a:p>
            <a:pPr algn="just"/>
            <a:endParaRPr lang="hr-HR" sz="1600" i="1" dirty="0"/>
          </a:p>
          <a:p>
            <a:pPr algn="just"/>
            <a:r>
              <a:rPr lang="hr-HR" sz="1600" i="1" dirty="0"/>
              <a:t>Je li koža jednako osjetljiva na svim dijelovima našeg tijela?</a:t>
            </a:r>
          </a:p>
        </p:txBody>
      </p:sp>
      <p:sp>
        <p:nvSpPr>
          <p:cNvPr id="16" name="Naslov 1">
            <a:extLst>
              <a:ext uri="{FF2B5EF4-FFF2-40B4-BE49-F238E27FC236}">
                <a16:creationId xmlns:a16="http://schemas.microsoft.com/office/drawing/2014/main" xmlns="" id="{ACDF0CB1-4E1B-43C7-8174-1AD1AE1FF08E}"/>
              </a:ext>
            </a:extLst>
          </p:cNvPr>
          <p:cNvSpPr txBox="1">
            <a:spLocks/>
          </p:cNvSpPr>
          <p:nvPr/>
        </p:nvSpPr>
        <p:spPr bwMode="gray">
          <a:xfrm>
            <a:off x="1351280" y="3183748"/>
            <a:ext cx="7287171" cy="1214640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Koža nije na svim mjestima jednako osjetljiva.</a:t>
            </a:r>
          </a:p>
          <a:p>
            <a:pPr algn="ctr"/>
            <a:r>
              <a:rPr lang="hr-H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Najviše smo osjetljivi na mjestima izloženima vanjskim utjecajima npr. jagodice prstiju.</a:t>
            </a:r>
          </a:p>
        </p:txBody>
      </p:sp>
      <p:pic>
        <p:nvPicPr>
          <p:cNvPr id="17" name="Slika 16">
            <a:extLst>
              <a:ext uri="{FF2B5EF4-FFF2-40B4-BE49-F238E27FC236}">
                <a16:creationId xmlns:a16="http://schemas.microsoft.com/office/drawing/2014/main" xmlns="" id="{BC27D5FB-9051-4373-B097-AF40A0AA34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4303281" y="4646950"/>
            <a:ext cx="1792719" cy="1909246"/>
          </a:xfrm>
          <a:prstGeom prst="ellipse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577259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5" grpId="0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Naslov 1">
            <a:extLst>
              <a:ext uri="{FF2B5EF4-FFF2-40B4-BE49-F238E27FC236}">
                <a16:creationId xmlns:a16="http://schemas.microsoft.com/office/drawing/2014/main" xmlns="" id="{ACDF0CB1-4E1B-43C7-8174-1AD1AE1FF08E}"/>
              </a:ext>
            </a:extLst>
          </p:cNvPr>
          <p:cNvSpPr txBox="1">
            <a:spLocks/>
          </p:cNvSpPr>
          <p:nvPr/>
        </p:nvSpPr>
        <p:spPr bwMode="gray">
          <a:xfrm>
            <a:off x="217413" y="224413"/>
            <a:ext cx="1733505" cy="524248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Presjek kože</a:t>
            </a:r>
          </a:p>
        </p:txBody>
      </p:sp>
      <p:sp>
        <p:nvSpPr>
          <p:cNvPr id="8" name="Naslov 1">
            <a:extLst>
              <a:ext uri="{FF2B5EF4-FFF2-40B4-BE49-F238E27FC236}">
                <a16:creationId xmlns:a16="http://schemas.microsoft.com/office/drawing/2014/main" xmlns="" id="{8C0C93A7-DDA3-4A85-B9BC-B251C1ABE9C9}"/>
              </a:ext>
            </a:extLst>
          </p:cNvPr>
          <p:cNvSpPr txBox="1">
            <a:spLocks/>
          </p:cNvSpPr>
          <p:nvPr/>
        </p:nvSpPr>
        <p:spPr bwMode="gray">
          <a:xfrm>
            <a:off x="9687570" y="1834794"/>
            <a:ext cx="2136331" cy="783393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OSJETILNA TJELEŠCA ZA HLADNO</a:t>
            </a:r>
          </a:p>
        </p:txBody>
      </p:sp>
      <p:sp>
        <p:nvSpPr>
          <p:cNvPr id="10" name="Naslov 1">
            <a:extLst>
              <a:ext uri="{FF2B5EF4-FFF2-40B4-BE49-F238E27FC236}">
                <a16:creationId xmlns:a16="http://schemas.microsoft.com/office/drawing/2014/main" xmlns="" id="{B846C8C2-B52A-4DF7-9962-2A0B85F35F08}"/>
              </a:ext>
            </a:extLst>
          </p:cNvPr>
          <p:cNvSpPr txBox="1">
            <a:spLocks/>
          </p:cNvSpPr>
          <p:nvPr/>
        </p:nvSpPr>
        <p:spPr bwMode="gray">
          <a:xfrm>
            <a:off x="566807" y="1223818"/>
            <a:ext cx="2261079" cy="783393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ŽIVČANI ZAVRŠETCI ODGOVORNI ZA BOL</a:t>
            </a:r>
          </a:p>
        </p:txBody>
      </p:sp>
      <p:sp>
        <p:nvSpPr>
          <p:cNvPr id="17" name="Naslov 1">
            <a:extLst>
              <a:ext uri="{FF2B5EF4-FFF2-40B4-BE49-F238E27FC236}">
                <a16:creationId xmlns:a16="http://schemas.microsoft.com/office/drawing/2014/main" xmlns="" id="{48FC026D-DBF6-47B1-BA14-649472A95A63}"/>
              </a:ext>
            </a:extLst>
          </p:cNvPr>
          <p:cNvSpPr txBox="1">
            <a:spLocks/>
          </p:cNvSpPr>
          <p:nvPr/>
        </p:nvSpPr>
        <p:spPr bwMode="gray">
          <a:xfrm>
            <a:off x="282693" y="3265762"/>
            <a:ext cx="2386919" cy="783393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OSJETILNA TJELEŠCA ZA TOPLO</a:t>
            </a:r>
          </a:p>
        </p:txBody>
      </p:sp>
      <p:sp>
        <p:nvSpPr>
          <p:cNvPr id="21" name="Naslov 1">
            <a:extLst>
              <a:ext uri="{FF2B5EF4-FFF2-40B4-BE49-F238E27FC236}">
                <a16:creationId xmlns:a16="http://schemas.microsoft.com/office/drawing/2014/main" xmlns="" id="{0D952FA7-57DA-4C15-9B96-07F7727EEFA2}"/>
              </a:ext>
            </a:extLst>
          </p:cNvPr>
          <p:cNvSpPr txBox="1">
            <a:spLocks/>
          </p:cNvSpPr>
          <p:nvPr/>
        </p:nvSpPr>
        <p:spPr bwMode="gray">
          <a:xfrm>
            <a:off x="9687570" y="3492902"/>
            <a:ext cx="2136331" cy="783393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OSJETILNA TJELEŠCA ZA OPIP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CA641744-504F-476A-A5CE-A667E5EB80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556" y="4560694"/>
            <a:ext cx="1425440" cy="16980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011A3625-C5E2-4358-AABD-FFD5CF5762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6178" y="1616602"/>
            <a:ext cx="5709907" cy="374908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cxnSp>
        <p:nvCxnSpPr>
          <p:cNvPr id="20" name="Ravni poveznik sa strelicom 19">
            <a:extLst>
              <a:ext uri="{FF2B5EF4-FFF2-40B4-BE49-F238E27FC236}">
                <a16:creationId xmlns:a16="http://schemas.microsoft.com/office/drawing/2014/main" xmlns="" id="{22D866E3-D231-4739-B2C6-D911151167F1}"/>
              </a:ext>
            </a:extLst>
          </p:cNvPr>
          <p:cNvCxnSpPr>
            <a:cxnSpLocks/>
          </p:cNvCxnSpPr>
          <p:nvPr/>
        </p:nvCxnSpPr>
        <p:spPr>
          <a:xfrm flipH="1" flipV="1">
            <a:off x="2707690" y="1711766"/>
            <a:ext cx="849564" cy="1182354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avni poveznik sa strelicom 23">
            <a:extLst>
              <a:ext uri="{FF2B5EF4-FFF2-40B4-BE49-F238E27FC236}">
                <a16:creationId xmlns:a16="http://schemas.microsoft.com/office/drawing/2014/main" xmlns="" id="{E8FBC53F-BDC9-4562-A577-33652BDD085D}"/>
              </a:ext>
            </a:extLst>
          </p:cNvPr>
          <p:cNvCxnSpPr>
            <a:cxnSpLocks/>
          </p:cNvCxnSpPr>
          <p:nvPr/>
        </p:nvCxnSpPr>
        <p:spPr>
          <a:xfrm flipH="1" flipV="1">
            <a:off x="2414726" y="3835153"/>
            <a:ext cx="967666" cy="689159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Ravni poveznik sa strelicom 26">
            <a:extLst>
              <a:ext uri="{FF2B5EF4-FFF2-40B4-BE49-F238E27FC236}">
                <a16:creationId xmlns:a16="http://schemas.microsoft.com/office/drawing/2014/main" xmlns="" id="{4CE7E4C1-32A8-4775-A3A6-A95185867A04}"/>
              </a:ext>
            </a:extLst>
          </p:cNvPr>
          <p:cNvCxnSpPr>
            <a:cxnSpLocks/>
          </p:cNvCxnSpPr>
          <p:nvPr/>
        </p:nvCxnSpPr>
        <p:spPr>
          <a:xfrm flipV="1">
            <a:off x="8922058" y="4049155"/>
            <a:ext cx="1005479" cy="511539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Ravni poveznik sa strelicom 30">
            <a:extLst>
              <a:ext uri="{FF2B5EF4-FFF2-40B4-BE49-F238E27FC236}">
                <a16:creationId xmlns:a16="http://schemas.microsoft.com/office/drawing/2014/main" xmlns="" id="{A52209D8-3FEE-4072-A680-09FF2E3408F6}"/>
              </a:ext>
            </a:extLst>
          </p:cNvPr>
          <p:cNvCxnSpPr>
            <a:cxnSpLocks/>
          </p:cNvCxnSpPr>
          <p:nvPr/>
        </p:nvCxnSpPr>
        <p:spPr>
          <a:xfrm flipV="1">
            <a:off x="8879150" y="2470408"/>
            <a:ext cx="1005479" cy="511539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Naslov 1">
            <a:extLst>
              <a:ext uri="{FF2B5EF4-FFF2-40B4-BE49-F238E27FC236}">
                <a16:creationId xmlns:a16="http://schemas.microsoft.com/office/drawing/2014/main" xmlns="" id="{16FE4D8C-3361-4073-BB52-D9FE39FFB960}"/>
              </a:ext>
            </a:extLst>
          </p:cNvPr>
          <p:cNvSpPr txBox="1">
            <a:spLocks/>
          </p:cNvSpPr>
          <p:nvPr/>
        </p:nvSpPr>
        <p:spPr bwMode="gray">
          <a:xfrm>
            <a:off x="3941011" y="5893693"/>
            <a:ext cx="4460240" cy="524248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Osjetilna tjelešca i živčani završetci u koži</a:t>
            </a:r>
          </a:p>
        </p:txBody>
      </p:sp>
      <p:sp>
        <p:nvSpPr>
          <p:cNvPr id="14" name="Naslov 1">
            <a:extLst>
              <a:ext uri="{FF2B5EF4-FFF2-40B4-BE49-F238E27FC236}">
                <a16:creationId xmlns:a16="http://schemas.microsoft.com/office/drawing/2014/main" xmlns="" id="{16FE4D8C-3361-4073-BB52-D9FE39FFB960}"/>
              </a:ext>
            </a:extLst>
          </p:cNvPr>
          <p:cNvSpPr txBox="1">
            <a:spLocks/>
          </p:cNvSpPr>
          <p:nvPr/>
        </p:nvSpPr>
        <p:spPr bwMode="gray">
          <a:xfrm>
            <a:off x="9497924" y="4722125"/>
            <a:ext cx="2361979" cy="1078173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i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Hoćemo li prije osjetiti hladnoću ili toplinu?</a:t>
            </a:r>
            <a:endParaRPr lang="hr-HR" sz="2000" i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0780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8" grpId="0" animBg="1"/>
      <p:bldP spid="10" grpId="0" animBg="1"/>
      <p:bldP spid="17" grpId="0" animBg="1"/>
      <p:bldP spid="21" grpId="0" animBg="1"/>
      <p:bldP spid="32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Naslov 1">
            <a:extLst>
              <a:ext uri="{FF2B5EF4-FFF2-40B4-BE49-F238E27FC236}">
                <a16:creationId xmlns:a16="http://schemas.microsoft.com/office/drawing/2014/main" xmlns="" id="{ACDF0CB1-4E1B-43C7-8174-1AD1AE1FF08E}"/>
              </a:ext>
            </a:extLst>
          </p:cNvPr>
          <p:cNvSpPr txBox="1">
            <a:spLocks/>
          </p:cNvSpPr>
          <p:nvPr/>
        </p:nvSpPr>
        <p:spPr bwMode="gray">
          <a:xfrm>
            <a:off x="2818175" y="5567679"/>
            <a:ext cx="6092146" cy="656329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Osjet BOLI nije jednak na svim dijelovima kože na tijelu.</a:t>
            </a:r>
          </a:p>
        </p:txBody>
      </p:sp>
      <p:pic>
        <p:nvPicPr>
          <p:cNvPr id="15" name="Slika 14">
            <a:extLst>
              <a:ext uri="{FF2B5EF4-FFF2-40B4-BE49-F238E27FC236}">
                <a16:creationId xmlns:a16="http://schemas.microsoft.com/office/drawing/2014/main" xmlns="" id="{61DDB445-E6ED-49C5-A414-878764A20F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467201" y="2367017"/>
            <a:ext cx="3404968" cy="256009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4C58F0D7-BA4F-440E-98CD-3A37B3E2BA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673" r="5650"/>
          <a:stretch/>
        </p:blipFill>
        <p:spPr>
          <a:xfrm>
            <a:off x="4728836" y="633992"/>
            <a:ext cx="2574524" cy="346605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1B7FC14F-283F-4559-9E4B-CC1591F908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2373" y="2186961"/>
            <a:ext cx="3728445" cy="248407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3469946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beski">
  <a:themeElements>
    <a:clrScheme name="Celestial">
      <a:dk1>
        <a:sysClr val="windowText" lastClr="000000"/>
      </a:dk1>
      <a:lt1>
        <a:sysClr val="window" lastClr="FFFFFF"/>
      </a:lt1>
      <a:dk2>
        <a:srgbClr val="104C7E"/>
      </a:dk2>
      <a:lt2>
        <a:srgbClr val="EBEBEB"/>
      </a:lt2>
      <a:accent1>
        <a:srgbClr val="94CE67"/>
      </a:accent1>
      <a:accent2>
        <a:srgbClr val="49D1CD"/>
      </a:accent2>
      <a:accent3>
        <a:srgbClr val="61A5D6"/>
      </a:accent3>
      <a:accent4>
        <a:srgbClr val="9D8CD3"/>
      </a:accent4>
      <a:accent5>
        <a:srgbClr val="E45C8A"/>
      </a:accent5>
      <a:accent6>
        <a:srgbClr val="F98C61"/>
      </a:accent6>
      <a:hlink>
        <a:srgbClr val="AAF172"/>
      </a:hlink>
      <a:folHlink>
        <a:srgbClr val="E7F19A"/>
      </a:folHlink>
    </a:clrScheme>
    <a:fontScheme name="Celestial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elestial" id="{C4BB2A3D-0E93-4C5F-B0D2-9D3FCE089CC5}" vid="{E44E6A2F-09CD-4BE0-B42D-107FF03CEE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Nebeski</Template>
  <TotalTime>851</TotalTime>
  <Words>332</Words>
  <Application>Microsoft Office PowerPoint</Application>
  <PresentationFormat>Custom</PresentationFormat>
  <Paragraphs>54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Nebeski</vt:lpstr>
      <vt:lpstr>OSJETILA NAM POMAŽU U SNALAŽENJU U SVIJETU - Okus i miris -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KAKO REAGIRAMO NA RAZLIČITE PODRAŽAJE IZ OKOLIŠA I ZAŠTO JE TO VAŽNO</dc:title>
  <dc:creator>Korisnik</dc:creator>
  <cp:lastModifiedBy>sk-mpovalec</cp:lastModifiedBy>
  <cp:revision>258</cp:revision>
  <dcterms:created xsi:type="dcterms:W3CDTF">2020-06-29T14:50:40Z</dcterms:created>
  <dcterms:modified xsi:type="dcterms:W3CDTF">2020-08-11T06:58:35Z</dcterms:modified>
</cp:coreProperties>
</file>